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3" r:id="rId4"/>
    <p:sldId id="258" r:id="rId5"/>
    <p:sldId id="259" r:id="rId6"/>
    <p:sldId id="260" r:id="rId7"/>
    <p:sldId id="264" r:id="rId8"/>
    <p:sldId id="262" r:id="rId9"/>
    <p:sldId id="265" r:id="rId10"/>
    <p:sldId id="266" r:id="rId11"/>
    <p:sldId id="261" r:id="rId12"/>
    <p:sldId id="271" r:id="rId13"/>
    <p:sldId id="267" r:id="rId14"/>
    <p:sldId id="268" r:id="rId15"/>
    <p:sldId id="269"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26/05/1445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26/05/1445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t>26/05/1445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26/05/1445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26/05/1445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990656" cy="2162671"/>
          </a:xfrm>
        </p:spPr>
        <p:txBody>
          <a:bodyPr>
            <a:noAutofit/>
          </a:bodyPr>
          <a:lstStyle/>
          <a:p>
            <a:r>
              <a:rPr lang="en-US" sz="7200" b="1" dirty="0"/>
              <a:t>Quantitative Analysis</a:t>
            </a:r>
          </a:p>
        </p:txBody>
      </p:sp>
    </p:spTree>
    <p:extLst>
      <p:ext uri="{BB962C8B-B14F-4D97-AF65-F5344CB8AC3E}">
        <p14:creationId xmlns:p14="http://schemas.microsoft.com/office/powerpoint/2010/main" val="36315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rtl="0">
              <a:buNone/>
            </a:pPr>
            <a:r>
              <a:rPr lang="en-US" dirty="0">
                <a:solidFill>
                  <a:srgbClr val="374151"/>
                </a:solidFill>
                <a:latin typeface="Söhne"/>
              </a:rPr>
              <a:t>The slope </a:t>
            </a:r>
            <a:r>
              <a:rPr lang="en-US" dirty="0" smtClean="0">
                <a:solidFill>
                  <a:srgbClr val="374151"/>
                </a:solidFill>
                <a:latin typeface="Söhne"/>
              </a:rPr>
              <a:t>(</a:t>
            </a:r>
            <a:r>
              <a:rPr lang="en-US" i="1" dirty="0" smtClean="0">
                <a:solidFill>
                  <a:srgbClr val="374151"/>
                </a:solidFill>
                <a:latin typeface="KaTeX_Math"/>
              </a:rPr>
              <a:t>m</a:t>
            </a:r>
            <a:r>
              <a:rPr lang="en-US" dirty="0">
                <a:solidFill>
                  <a:srgbClr val="374151"/>
                </a:solidFill>
                <a:latin typeface="Söhne"/>
              </a:rPr>
              <a:t>) of the line corresponds to </a:t>
            </a:r>
            <a:r>
              <a:rPr lang="en-US" i="1" dirty="0" err="1" smtClean="0">
                <a:solidFill>
                  <a:srgbClr val="374151"/>
                </a:solidFill>
                <a:latin typeface="KaTeX_Math"/>
              </a:rPr>
              <a:t>ε</a:t>
            </a:r>
            <a:r>
              <a:rPr lang="en-US" dirty="0" err="1">
                <a:solidFill>
                  <a:srgbClr val="374151"/>
                </a:solidFill>
                <a:latin typeface="KaTeX_Main"/>
              </a:rPr>
              <a:t>⋅</a:t>
            </a:r>
            <a:r>
              <a:rPr lang="en-US" i="1" dirty="0" err="1">
                <a:solidFill>
                  <a:srgbClr val="374151"/>
                </a:solidFill>
                <a:latin typeface="KaTeX_Math"/>
              </a:rPr>
              <a:t>l</a:t>
            </a:r>
            <a:r>
              <a:rPr lang="en-US" dirty="0">
                <a:solidFill>
                  <a:srgbClr val="374151"/>
                </a:solidFill>
                <a:latin typeface="Söhne"/>
              </a:rPr>
              <a:t>, so you can determine the molar absorptivity </a:t>
            </a:r>
            <a:r>
              <a:rPr lang="en-US" dirty="0" smtClean="0">
                <a:solidFill>
                  <a:srgbClr val="374151"/>
                </a:solidFill>
                <a:latin typeface="Söhne"/>
              </a:rPr>
              <a:t>(</a:t>
            </a:r>
            <a:r>
              <a:rPr lang="en-US" i="1" dirty="0" smtClean="0">
                <a:solidFill>
                  <a:srgbClr val="374151"/>
                </a:solidFill>
                <a:latin typeface="KaTeX_Math"/>
              </a:rPr>
              <a:t>ε</a:t>
            </a:r>
            <a:r>
              <a:rPr lang="en-US" dirty="0">
                <a:solidFill>
                  <a:srgbClr val="374151"/>
                </a:solidFill>
                <a:latin typeface="Söhne"/>
              </a:rPr>
              <a:t>) by dividing the slope by the path length </a:t>
            </a:r>
            <a:r>
              <a:rPr lang="en-US" dirty="0" smtClean="0">
                <a:solidFill>
                  <a:srgbClr val="374151"/>
                </a:solidFill>
                <a:latin typeface="Söhne"/>
              </a:rPr>
              <a:t>(</a:t>
            </a:r>
            <a:r>
              <a:rPr lang="en-US" i="1" dirty="0" smtClean="0">
                <a:solidFill>
                  <a:srgbClr val="374151"/>
                </a:solidFill>
                <a:latin typeface="KaTeX_Math"/>
              </a:rPr>
              <a:t>l</a:t>
            </a:r>
            <a:r>
              <a:rPr lang="en-US" dirty="0" smtClean="0">
                <a:solidFill>
                  <a:srgbClr val="374151"/>
                </a:solidFill>
                <a:latin typeface="Söhne"/>
              </a:rPr>
              <a:t>).</a:t>
            </a:r>
          </a:p>
          <a:p>
            <a:pPr marL="0" indent="0" algn="l" rtl="0">
              <a:buNone/>
            </a:pPr>
            <a:r>
              <a:rPr lang="en-US" dirty="0"/>
              <a:t>y=</a:t>
            </a:r>
            <a:r>
              <a:rPr lang="en-US" dirty="0" err="1"/>
              <a:t>mx+b</a:t>
            </a:r>
            <a:endParaRPr lang="en-US" dirty="0"/>
          </a:p>
        </p:txBody>
      </p:sp>
      <p:sp>
        <p:nvSpPr>
          <p:cNvPr id="2" name="عنوان 1"/>
          <p:cNvSpPr>
            <a:spLocks noGrp="1"/>
          </p:cNvSpPr>
          <p:nvPr>
            <p:ph type="title"/>
          </p:nvPr>
        </p:nvSpPr>
        <p:spPr/>
        <p:txBody>
          <a:bodyPr>
            <a:normAutofit fontScale="90000"/>
          </a:bodyPr>
          <a:lstStyle/>
          <a:p>
            <a:r>
              <a:rPr lang="en-US" dirty="0"/>
              <a:t>Determine the Molar Absorptivity</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396490"/>
            <a:ext cx="3217575" cy="1937225"/>
          </a:xfrm>
          <a:prstGeom prst="rect">
            <a:avLst/>
          </a:prstGeom>
        </p:spPr>
      </p:pic>
      <p:pic>
        <p:nvPicPr>
          <p:cNvPr id="5" name="صورة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067943" y="2996952"/>
            <a:ext cx="4923979" cy="3451693"/>
          </a:xfrm>
          <a:prstGeom prst="rect">
            <a:avLst/>
          </a:prstGeom>
        </p:spPr>
      </p:pic>
    </p:spTree>
    <p:extLst>
      <p:ext uri="{BB962C8B-B14F-4D97-AF65-F5344CB8AC3E}">
        <p14:creationId xmlns:p14="http://schemas.microsoft.com/office/powerpoint/2010/main" val="1973488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795587" y="3101181"/>
            <a:ext cx="3552825" cy="1285875"/>
          </a:xfrm>
        </p:spPr>
      </p:pic>
      <p:sp>
        <p:nvSpPr>
          <p:cNvPr id="7" name="مربع نص 6"/>
          <p:cNvSpPr txBox="1"/>
          <p:nvPr/>
        </p:nvSpPr>
        <p:spPr>
          <a:xfrm>
            <a:off x="1115616" y="476672"/>
            <a:ext cx="7128792" cy="646331"/>
          </a:xfrm>
          <a:prstGeom prst="rect">
            <a:avLst/>
          </a:prstGeom>
          <a:noFill/>
        </p:spPr>
        <p:txBody>
          <a:bodyPr wrap="square" rtlCol="0">
            <a:spAutoFit/>
          </a:bodyPr>
          <a:lstStyle/>
          <a:p>
            <a:pPr algn="ctr" rtl="0"/>
            <a:r>
              <a:rPr lang="en-US" sz="3600" dirty="0"/>
              <a:t>UV-Visible spectrophotometry </a:t>
            </a:r>
          </a:p>
        </p:txBody>
      </p:sp>
      <p:sp>
        <p:nvSpPr>
          <p:cNvPr id="8" name="مربع نص 7"/>
          <p:cNvSpPr txBox="1"/>
          <p:nvPr/>
        </p:nvSpPr>
        <p:spPr>
          <a:xfrm>
            <a:off x="795637" y="1340768"/>
            <a:ext cx="7776864" cy="2308324"/>
          </a:xfrm>
          <a:prstGeom prst="rect">
            <a:avLst/>
          </a:prstGeom>
          <a:noFill/>
        </p:spPr>
        <p:txBody>
          <a:bodyPr wrap="square" rtlCol="0">
            <a:spAutoFit/>
          </a:bodyPr>
          <a:lstStyle/>
          <a:p>
            <a:pPr algn="just" rtl="0"/>
            <a:r>
              <a:rPr lang="en-US" sz="2400" dirty="0"/>
              <a:t>UV-Visible spectrophotometry is a common analytical technique that involves </a:t>
            </a:r>
            <a:r>
              <a:rPr lang="en-US" sz="2400" dirty="0">
                <a:solidFill>
                  <a:srgbClr val="00B050"/>
                </a:solidFill>
              </a:rPr>
              <a:t>measuring the absorption </a:t>
            </a:r>
            <a:r>
              <a:rPr lang="en-US" sz="2400" dirty="0"/>
              <a:t>of ultraviolet (UV) or visible light by a sample. This method is widely used for </a:t>
            </a:r>
            <a:r>
              <a:rPr lang="en-US" sz="2400" dirty="0">
                <a:solidFill>
                  <a:srgbClr val="FF0000"/>
                </a:solidFill>
              </a:rPr>
              <a:t>quantitative analysis </a:t>
            </a:r>
            <a:r>
              <a:rPr lang="en-US" sz="2400" dirty="0"/>
              <a:t>in various fields, including chemistry, biochemistry, and environmental science.</a:t>
            </a:r>
          </a:p>
        </p:txBody>
      </p:sp>
    </p:spTree>
    <p:extLst>
      <p:ext uri="{BB962C8B-B14F-4D97-AF65-F5344CB8AC3E}">
        <p14:creationId xmlns:p14="http://schemas.microsoft.com/office/powerpoint/2010/main" val="356898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86846"/>
            <a:ext cx="8229600" cy="5865515"/>
          </a:xfrm>
        </p:spPr>
        <p:txBody>
          <a:bodyPr>
            <a:normAutofit/>
          </a:bodyPr>
          <a:lstStyle/>
          <a:p>
            <a:pPr marL="0" indent="0" algn="just" rtl="0">
              <a:buNone/>
            </a:pPr>
            <a:r>
              <a:rPr lang="en-US" b="1" dirty="0"/>
              <a:t>Absorbance (A):</a:t>
            </a:r>
          </a:p>
          <a:p>
            <a:pPr marL="0" indent="0" algn="just" rtl="0">
              <a:buNone/>
            </a:pPr>
            <a:r>
              <a:rPr lang="en-US" b="1" dirty="0"/>
              <a:t>Definition</a:t>
            </a:r>
            <a:r>
              <a:rPr lang="en-US" dirty="0"/>
              <a:t>: Absorbance, often denoted as "A," is a </a:t>
            </a:r>
            <a:r>
              <a:rPr lang="en-US" dirty="0" err="1"/>
              <a:t>unitless</a:t>
            </a:r>
            <a:r>
              <a:rPr lang="en-US" dirty="0"/>
              <a:t> measure of the amount of light absorbed by a sample. It is calculated using the formula:</a:t>
            </a:r>
          </a:p>
          <a:p>
            <a:pPr marL="0" indent="0" algn="just" rtl="0">
              <a:buNone/>
            </a:pPr>
            <a:r>
              <a:rPr lang="en-US" dirty="0"/>
              <a:t> A=−log10​(T) where T is the transmittance (the fraction of incident light transmitted through the sample</a:t>
            </a:r>
            <a:r>
              <a:rPr lang="en-US" dirty="0" smtClean="0"/>
              <a:t>).</a:t>
            </a:r>
          </a:p>
          <a:p>
            <a:pPr algn="l"/>
            <a:r>
              <a:rPr lang="en-US" b="1" dirty="0">
                <a:solidFill>
                  <a:srgbClr val="374151"/>
                </a:solidFill>
                <a:latin typeface="Söhne"/>
              </a:rPr>
              <a:t>Transmittance (%T):</a:t>
            </a:r>
            <a:endParaRPr lang="en-US" dirty="0">
              <a:solidFill>
                <a:srgbClr val="374151"/>
              </a:solidFill>
              <a:latin typeface="Söhne"/>
            </a:endParaRPr>
          </a:p>
          <a:p>
            <a:pPr algn="l">
              <a:buFont typeface="Arial"/>
              <a:buChar char="•"/>
            </a:pPr>
            <a:r>
              <a:rPr lang="en-US" b="1" dirty="0">
                <a:solidFill>
                  <a:srgbClr val="374151"/>
                </a:solidFill>
                <a:latin typeface="Söhne"/>
              </a:rPr>
              <a:t>Definition:</a:t>
            </a:r>
            <a:r>
              <a:rPr lang="en-US" dirty="0">
                <a:solidFill>
                  <a:srgbClr val="374151"/>
                </a:solidFill>
                <a:latin typeface="Söhne"/>
              </a:rPr>
              <a:t> Transmittance, denoted as "%T," represents the percentage of incident light that passes through a sample. It is calculated using the formula</a:t>
            </a:r>
            <a:r>
              <a:rPr lang="en-US" dirty="0" smtClean="0">
                <a:solidFill>
                  <a:srgbClr val="374151"/>
                </a:solidFill>
                <a:latin typeface="Söhne"/>
              </a:rPr>
              <a:t>:</a:t>
            </a:r>
            <a:endParaRPr lang="en-US" dirty="0"/>
          </a:p>
        </p:txBody>
      </p:sp>
      <p:pic>
        <p:nvPicPr>
          <p:cNvPr id="4" name="صورة 3"/>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2123728" y="5517232"/>
            <a:ext cx="6012160" cy="741033"/>
          </a:xfrm>
          <a:prstGeom prst="rect">
            <a:avLst/>
          </a:prstGeom>
        </p:spPr>
      </p:pic>
    </p:spTree>
    <p:extLst>
      <p:ext uri="{BB962C8B-B14F-4D97-AF65-F5344CB8AC3E}">
        <p14:creationId xmlns:p14="http://schemas.microsoft.com/office/powerpoint/2010/main" val="104550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marL="514350" indent="-514350" algn="just" rtl="0">
              <a:buFont typeface="+mj-lt"/>
              <a:buAutoNum type="arabicPeriod"/>
            </a:pPr>
            <a:r>
              <a:rPr lang="en-US" b="1" dirty="0"/>
              <a:t>Prepare Standard </a:t>
            </a:r>
            <a:r>
              <a:rPr lang="en-US" b="1" dirty="0" smtClean="0"/>
              <a:t>Solutions</a:t>
            </a:r>
            <a:r>
              <a:rPr lang="ar-IQ" b="1" dirty="0" smtClean="0"/>
              <a:t>:</a:t>
            </a:r>
          </a:p>
          <a:p>
            <a:pPr marL="0" indent="0" algn="just" rtl="0">
              <a:buNone/>
            </a:pPr>
            <a:r>
              <a:rPr lang="en-US" dirty="0"/>
              <a:t>Create a series of standard solutions with known concentrations of the substance of interest. These concentrations should cover the expected range of concentrations in your samples</a:t>
            </a:r>
            <a:r>
              <a:rPr lang="en-US" dirty="0" smtClean="0"/>
              <a:t>.</a:t>
            </a:r>
            <a:endParaRPr lang="ar-IQ" dirty="0" smtClean="0"/>
          </a:p>
          <a:p>
            <a:pPr marL="0" indent="0" algn="just" rtl="0">
              <a:buNone/>
            </a:pPr>
            <a:r>
              <a:rPr lang="ar-IQ" b="1" dirty="0" smtClean="0"/>
              <a:t>2</a:t>
            </a:r>
            <a:r>
              <a:rPr lang="en-US" b="1" dirty="0"/>
              <a:t>. Measure </a:t>
            </a:r>
            <a:r>
              <a:rPr lang="en-US" b="1" dirty="0" smtClean="0"/>
              <a:t>Absorbance:</a:t>
            </a:r>
          </a:p>
          <a:p>
            <a:pPr marL="0" indent="0" algn="just" rtl="0">
              <a:buNone/>
            </a:pPr>
            <a:r>
              <a:rPr lang="en-US" dirty="0"/>
              <a:t>Measure the absorbance of each standard solution at a specific wavelength using a spectrophotometer. The chosen wavelength should correspond to the absorption maximum of the substance.</a:t>
            </a:r>
          </a:p>
        </p:txBody>
      </p:sp>
      <p:sp>
        <p:nvSpPr>
          <p:cNvPr id="2" name="عنوان 1"/>
          <p:cNvSpPr>
            <a:spLocks noGrp="1"/>
          </p:cNvSpPr>
          <p:nvPr>
            <p:ph type="title"/>
          </p:nvPr>
        </p:nvSpPr>
        <p:spPr/>
        <p:txBody>
          <a:bodyPr>
            <a:normAutofit fontScale="90000"/>
          </a:bodyPr>
          <a:lstStyle/>
          <a:p>
            <a:r>
              <a:rPr lang="en-US" dirty="0"/>
              <a:t>Determine the concentration of an unknown sample</a:t>
            </a:r>
          </a:p>
        </p:txBody>
      </p:sp>
    </p:spTree>
    <p:extLst>
      <p:ext uri="{BB962C8B-B14F-4D97-AF65-F5344CB8AC3E}">
        <p14:creationId xmlns:p14="http://schemas.microsoft.com/office/powerpoint/2010/main" val="287206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363272" cy="5937523"/>
          </a:xfrm>
        </p:spPr>
        <p:txBody>
          <a:bodyPr>
            <a:normAutofit/>
          </a:bodyPr>
          <a:lstStyle/>
          <a:p>
            <a:pPr marL="0" indent="0" algn="l">
              <a:buNone/>
            </a:pPr>
            <a:r>
              <a:rPr lang="en-US" b="1" dirty="0" smtClean="0">
                <a:solidFill>
                  <a:srgbClr val="374151"/>
                </a:solidFill>
                <a:latin typeface="Söhne"/>
              </a:rPr>
              <a:t>3.Plot </a:t>
            </a:r>
            <a:r>
              <a:rPr lang="en-US" b="1" dirty="0">
                <a:solidFill>
                  <a:srgbClr val="374151"/>
                </a:solidFill>
                <a:latin typeface="Söhne"/>
              </a:rPr>
              <a:t>the Calibration Curve:</a:t>
            </a:r>
            <a:endParaRPr lang="en-US" dirty="0">
              <a:solidFill>
                <a:srgbClr val="374151"/>
              </a:solidFill>
              <a:latin typeface="Söhne"/>
            </a:endParaRPr>
          </a:p>
          <a:p>
            <a:pPr marL="457200" lvl="1" indent="0" algn="l">
              <a:buNone/>
            </a:pPr>
            <a:r>
              <a:rPr lang="en-US" dirty="0">
                <a:solidFill>
                  <a:srgbClr val="374151"/>
                </a:solidFill>
                <a:latin typeface="Söhne"/>
              </a:rPr>
              <a:t>Plot a graph with absorbance on the y-axis and concentration on the x-axis. Each point on the graph represents the absorbance of a standard solution at a specific </a:t>
            </a:r>
            <a:r>
              <a:rPr lang="en-US" dirty="0" smtClean="0">
                <a:solidFill>
                  <a:srgbClr val="374151"/>
                </a:solidFill>
                <a:latin typeface="Söhne"/>
              </a:rPr>
              <a:t>concentration.</a:t>
            </a:r>
            <a:endParaRPr lang="en-US" dirty="0">
              <a:solidFill>
                <a:srgbClr val="374151"/>
              </a:solidFill>
              <a:latin typeface="Söhne"/>
            </a:endParaRPr>
          </a:p>
          <a:p>
            <a:pPr marL="0" indent="0" algn="l">
              <a:buNone/>
            </a:pPr>
            <a:r>
              <a:rPr lang="en-US" b="1" dirty="0" smtClean="0">
                <a:solidFill>
                  <a:srgbClr val="374151"/>
                </a:solidFill>
                <a:latin typeface="Söhne"/>
              </a:rPr>
              <a:t>4.Determine </a:t>
            </a:r>
            <a:r>
              <a:rPr lang="en-US" b="1" dirty="0">
                <a:solidFill>
                  <a:srgbClr val="374151"/>
                </a:solidFill>
                <a:latin typeface="Söhne"/>
              </a:rPr>
              <a:t>the Molar </a:t>
            </a:r>
            <a:r>
              <a:rPr lang="en-US" b="1" dirty="0" smtClean="0">
                <a:solidFill>
                  <a:srgbClr val="374151"/>
                </a:solidFill>
                <a:latin typeface="Söhne"/>
              </a:rPr>
              <a:t>Absorptivity</a:t>
            </a:r>
            <a:endParaRPr lang="en-US" dirty="0">
              <a:solidFill>
                <a:srgbClr val="374151"/>
              </a:solidFill>
              <a:latin typeface="Söhne"/>
            </a:endParaRPr>
          </a:p>
          <a:p>
            <a:pPr marL="0" indent="0" algn="l">
              <a:buNone/>
            </a:pPr>
            <a:r>
              <a:rPr lang="en-US" b="1" dirty="0" smtClean="0">
                <a:solidFill>
                  <a:srgbClr val="374151"/>
                </a:solidFill>
                <a:latin typeface="Söhne"/>
              </a:rPr>
              <a:t>5.Quantitative </a:t>
            </a:r>
            <a:r>
              <a:rPr lang="en-US" b="1" dirty="0">
                <a:solidFill>
                  <a:srgbClr val="374151"/>
                </a:solidFill>
                <a:latin typeface="Söhne"/>
              </a:rPr>
              <a:t>Analysis:</a:t>
            </a:r>
            <a:endParaRPr lang="en-US" dirty="0">
              <a:solidFill>
                <a:srgbClr val="374151"/>
              </a:solidFill>
              <a:latin typeface="Söhne"/>
            </a:endParaRPr>
          </a:p>
          <a:p>
            <a:pPr marL="457200" lvl="1" indent="0" algn="l">
              <a:buNone/>
            </a:pPr>
            <a:r>
              <a:rPr lang="en-US" dirty="0">
                <a:solidFill>
                  <a:srgbClr val="374151"/>
                </a:solidFill>
                <a:latin typeface="Söhne"/>
              </a:rPr>
              <a:t>Use the calibration curve to determine the concentration of an unknown sample by measuring its absorbance and applying the equation derived from the linear regression.</a:t>
            </a:r>
          </a:p>
          <a:p>
            <a:pPr marL="0" indent="0" algn="just" rtl="0">
              <a:buNone/>
            </a:pPr>
            <a:endParaRPr lang="en-US" dirty="0"/>
          </a:p>
        </p:txBody>
      </p:sp>
    </p:spTree>
    <p:extLst>
      <p:ext uri="{BB962C8B-B14F-4D97-AF65-F5344CB8AC3E}">
        <p14:creationId xmlns:p14="http://schemas.microsoft.com/office/powerpoint/2010/main" val="3157361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lgn="just" rtl="0">
              <a:buNone/>
            </a:pPr>
            <a:r>
              <a:rPr lang="en-US" dirty="0"/>
              <a:t>1- Prepare a stock solution for the stander</a:t>
            </a:r>
          </a:p>
          <a:p>
            <a:pPr marL="0" indent="0" algn="just" rtl="0">
              <a:buNone/>
            </a:pPr>
            <a:r>
              <a:rPr lang="en-US" dirty="0" smtClean="0"/>
              <a:t>2-Reduce </a:t>
            </a:r>
            <a:r>
              <a:rPr lang="en-US" dirty="0"/>
              <a:t>the concentration of the stock solution to four solutions</a:t>
            </a:r>
          </a:p>
          <a:p>
            <a:pPr marL="0" indent="0" algn="just" rtl="0">
              <a:buNone/>
            </a:pPr>
            <a:r>
              <a:rPr lang="en-US" dirty="0"/>
              <a:t>3- </a:t>
            </a:r>
            <a:r>
              <a:rPr lang="en-US" dirty="0" smtClean="0"/>
              <a:t>measure </a:t>
            </a:r>
            <a:r>
              <a:rPr lang="en-US" dirty="0"/>
              <a:t>the absorbance of each of the four solutions</a:t>
            </a:r>
          </a:p>
          <a:p>
            <a:pPr marL="0" indent="0" algn="just" rtl="0">
              <a:buNone/>
            </a:pPr>
            <a:r>
              <a:rPr lang="en-US" dirty="0"/>
              <a:t>4- </a:t>
            </a:r>
            <a:r>
              <a:rPr lang="en-US" dirty="0" smtClean="0"/>
              <a:t>extract </a:t>
            </a:r>
            <a:r>
              <a:rPr lang="en-US" dirty="0"/>
              <a:t>the slope value from graph</a:t>
            </a:r>
          </a:p>
          <a:p>
            <a:pPr marL="0" indent="0" algn="just" rtl="0">
              <a:buNone/>
            </a:pPr>
            <a:r>
              <a:rPr lang="en-US" dirty="0"/>
              <a:t>5- </a:t>
            </a:r>
            <a:r>
              <a:rPr lang="en-US" dirty="0" smtClean="0"/>
              <a:t>measure </a:t>
            </a:r>
            <a:r>
              <a:rPr lang="en-US" dirty="0"/>
              <a:t>the absorbance value of the solution of unknown concentration</a:t>
            </a:r>
          </a:p>
          <a:p>
            <a:pPr marL="0" indent="0" algn="just" rtl="0">
              <a:buNone/>
            </a:pPr>
            <a:r>
              <a:rPr lang="en-US" dirty="0"/>
              <a:t>6- </a:t>
            </a:r>
            <a:r>
              <a:rPr lang="en-US" dirty="0" smtClean="0"/>
              <a:t>calculate </a:t>
            </a:r>
            <a:r>
              <a:rPr lang="en-US" dirty="0"/>
              <a:t>the concentration from Beer-Lambert’s law</a:t>
            </a:r>
          </a:p>
        </p:txBody>
      </p:sp>
    </p:spTree>
    <p:extLst>
      <p:ext uri="{BB962C8B-B14F-4D97-AF65-F5344CB8AC3E}">
        <p14:creationId xmlns:p14="http://schemas.microsoft.com/office/powerpoint/2010/main" val="274105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lgn="ctr" rtl="0">
              <a:buNone/>
            </a:pPr>
            <a:r>
              <a:rPr lang="en-US" sz="3900" dirty="0">
                <a:solidFill>
                  <a:srgbClr val="FF0000"/>
                </a:solidFill>
              </a:rPr>
              <a:t>Quantitative analysis using </a:t>
            </a:r>
            <a:r>
              <a:rPr lang="en-US" sz="3900" dirty="0" smtClean="0">
                <a:solidFill>
                  <a:srgbClr val="FF0000"/>
                </a:solidFill>
              </a:rPr>
              <a:t>spectrometry</a:t>
            </a:r>
          </a:p>
          <a:p>
            <a:pPr marL="0" indent="0" algn="just" rtl="0">
              <a:buNone/>
            </a:pPr>
            <a:r>
              <a:rPr lang="en-US" dirty="0" smtClean="0"/>
              <a:t>involves </a:t>
            </a:r>
            <a:r>
              <a:rPr lang="en-US" dirty="0"/>
              <a:t>determining the concentration of a substance in a sample by measuring the intensity of a specific signal or response from the </a:t>
            </a:r>
            <a:r>
              <a:rPr lang="en-US" dirty="0" smtClean="0"/>
              <a:t>spectrometer.</a:t>
            </a:r>
          </a:p>
          <a:p>
            <a:pPr marL="0" indent="0" algn="ctr" rtl="0">
              <a:buNone/>
            </a:pPr>
            <a:r>
              <a:rPr lang="en-US" sz="3900" dirty="0">
                <a:solidFill>
                  <a:srgbClr val="FF0000"/>
                </a:solidFill>
              </a:rPr>
              <a:t>UV-Visible </a:t>
            </a:r>
            <a:r>
              <a:rPr lang="en-US" sz="3900" dirty="0" smtClean="0">
                <a:solidFill>
                  <a:srgbClr val="FF0000"/>
                </a:solidFill>
              </a:rPr>
              <a:t>Spectrophotometry</a:t>
            </a:r>
            <a:endParaRPr lang="en-US" sz="3900" dirty="0"/>
          </a:p>
          <a:p>
            <a:pPr marL="0" indent="0" algn="l" rtl="0">
              <a:buNone/>
            </a:pPr>
            <a:r>
              <a:rPr lang="en-US" dirty="0">
                <a:solidFill>
                  <a:srgbClr val="FF0000"/>
                </a:solidFill>
              </a:rPr>
              <a:t>Principle</a:t>
            </a:r>
            <a:r>
              <a:rPr lang="en-US" dirty="0"/>
              <a:t>: Measures the absorption of light in the ultraviolet (UV) or visible region by a sample.</a:t>
            </a:r>
          </a:p>
          <a:p>
            <a:pPr marL="0" indent="0" algn="l" rtl="0">
              <a:buNone/>
            </a:pPr>
            <a:r>
              <a:rPr lang="en-US" dirty="0">
                <a:solidFill>
                  <a:srgbClr val="FF0000"/>
                </a:solidFill>
              </a:rPr>
              <a:t>Quantitative Analysis</a:t>
            </a:r>
            <a:r>
              <a:rPr lang="en-US" dirty="0"/>
              <a:t>: Beer-Lambert Law relates the absorbance of light to the concentration of the absorbing substance.</a:t>
            </a:r>
          </a:p>
        </p:txBody>
      </p:sp>
    </p:spTree>
    <p:extLst>
      <p:ext uri="{BB962C8B-B14F-4D97-AF65-F5344CB8AC3E}">
        <p14:creationId xmlns:p14="http://schemas.microsoft.com/office/powerpoint/2010/main" val="316581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l">
              <a:buNone/>
            </a:pPr>
            <a:r>
              <a:rPr lang="en-US" dirty="0" smtClean="0"/>
              <a:t>The </a:t>
            </a:r>
            <a:r>
              <a:rPr lang="en-US" dirty="0"/>
              <a:t>electromagnetic (EM) spectrum is the </a:t>
            </a:r>
            <a:r>
              <a:rPr lang="en-US" dirty="0" smtClean="0"/>
              <a:t>range of </a:t>
            </a:r>
            <a:r>
              <a:rPr lang="en-US" dirty="0"/>
              <a:t>all types of EM </a:t>
            </a:r>
            <a:r>
              <a:rPr lang="en-US" dirty="0" smtClean="0"/>
              <a:t>radiation.</a:t>
            </a:r>
          </a:p>
          <a:p>
            <a:pPr marL="0" indent="0" algn="l">
              <a:buNone/>
            </a:pPr>
            <a:r>
              <a:rPr lang="en-US" dirty="0"/>
              <a:t>Radio waves, microwaves, </a:t>
            </a:r>
            <a:r>
              <a:rPr lang="en-US" dirty="0" smtClean="0"/>
              <a:t>infrared, </a:t>
            </a:r>
            <a:r>
              <a:rPr lang="en-US" dirty="0"/>
              <a:t>visible light, </a:t>
            </a:r>
            <a:r>
              <a:rPr lang="en-US" dirty="0" smtClean="0"/>
              <a:t>ultraviolet, </a:t>
            </a:r>
            <a:r>
              <a:rPr lang="en-US" dirty="0"/>
              <a:t>X-rays, and gamma rays </a:t>
            </a:r>
          </a:p>
        </p:txBody>
      </p:sp>
      <p:sp>
        <p:nvSpPr>
          <p:cNvPr id="2" name="عنوان 1"/>
          <p:cNvSpPr>
            <a:spLocks noGrp="1"/>
          </p:cNvSpPr>
          <p:nvPr>
            <p:ph type="title"/>
          </p:nvPr>
        </p:nvSpPr>
        <p:spPr/>
        <p:txBody>
          <a:bodyPr/>
          <a:lstStyle/>
          <a:p>
            <a:r>
              <a:rPr lang="en-US" dirty="0"/>
              <a:t>Electromagnetic Spectrum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356992"/>
            <a:ext cx="5607011" cy="2954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085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l" rtl="0">
              <a:buNone/>
            </a:pPr>
            <a:r>
              <a:rPr lang="en-US" dirty="0"/>
              <a:t>The UV region typically covers the wavelength range of 100 to 400 nanometers (nm). UV light is more energetic than visible light, and electronic transitions in the UV region are associated with changes in the electronic energy levels of the molecules</a:t>
            </a:r>
            <a:r>
              <a:rPr lang="en-US" dirty="0" smtClean="0"/>
              <a:t>.</a:t>
            </a:r>
          </a:p>
          <a:p>
            <a:pPr marL="0" indent="0" algn="l" rtl="0">
              <a:buNone/>
            </a:pPr>
            <a:r>
              <a:rPr lang="en-US" dirty="0"/>
              <a:t>The visible region spans the wavelength range of 400 to 700 nm. The colors we perceive are a result of the absorption and reflection of certain wavelengths of visible light by substances</a:t>
            </a:r>
          </a:p>
        </p:txBody>
      </p:sp>
      <p:sp>
        <p:nvSpPr>
          <p:cNvPr id="2" name="عنوان 1"/>
          <p:cNvSpPr>
            <a:spLocks noGrp="1"/>
          </p:cNvSpPr>
          <p:nvPr>
            <p:ph type="title"/>
          </p:nvPr>
        </p:nvSpPr>
        <p:spPr/>
        <p:txBody>
          <a:bodyPr/>
          <a:lstStyle/>
          <a:p>
            <a:r>
              <a:rPr lang="fr-FR" dirty="0"/>
              <a:t>ultraviolet (UV) </a:t>
            </a:r>
            <a:r>
              <a:rPr lang="fr-FR" dirty="0" smtClean="0"/>
              <a:t>, </a:t>
            </a:r>
            <a:r>
              <a:rPr lang="fr-FR" dirty="0"/>
              <a:t>visible </a:t>
            </a:r>
            <a:r>
              <a:rPr lang="fr-FR" dirty="0" err="1"/>
              <a:t>region</a:t>
            </a:r>
            <a:r>
              <a:rPr lang="fr-FR" dirty="0"/>
              <a:t> </a:t>
            </a:r>
            <a:endParaRPr lang="en-US" dirty="0"/>
          </a:p>
        </p:txBody>
      </p:sp>
    </p:spTree>
    <p:extLst>
      <p:ext uri="{BB962C8B-B14F-4D97-AF65-F5344CB8AC3E}">
        <p14:creationId xmlns:p14="http://schemas.microsoft.com/office/powerpoint/2010/main" val="168088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32656"/>
            <a:ext cx="7848872" cy="2520280"/>
          </a:xfrm>
          <a:prstGeom prst="rect">
            <a:avLst/>
          </a:prstGeom>
        </p:spPr>
      </p:pic>
      <p:pic>
        <p:nvPicPr>
          <p:cNvPr id="6" name="صورة 5"/>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475656" y="3041549"/>
            <a:ext cx="6120680" cy="3688826"/>
          </a:xfrm>
          <a:prstGeom prst="rect">
            <a:avLst/>
          </a:prstGeom>
        </p:spPr>
      </p:pic>
    </p:spTree>
    <p:extLst>
      <p:ext uri="{BB962C8B-B14F-4D97-AF65-F5344CB8AC3E}">
        <p14:creationId xmlns:p14="http://schemas.microsoft.com/office/powerpoint/2010/main" val="37099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rtl="0">
              <a:buNone/>
            </a:pPr>
            <a:r>
              <a:rPr lang="en-US" dirty="0"/>
              <a:t>The </a:t>
            </a:r>
            <a:r>
              <a:rPr lang="en-US" dirty="0">
                <a:solidFill>
                  <a:srgbClr val="FF0000"/>
                </a:solidFill>
              </a:rPr>
              <a:t>Beer-Lambert Law</a:t>
            </a:r>
            <a:r>
              <a:rPr lang="en-US" dirty="0"/>
              <a:t> is fundamental to quantitative analysis in UV-Visible spectrophotometry. </a:t>
            </a:r>
            <a:endParaRPr lang="en-US" dirty="0" smtClean="0"/>
          </a:p>
          <a:p>
            <a:pPr marL="0" indent="0" algn="just" rtl="0">
              <a:buNone/>
            </a:pPr>
            <a:r>
              <a:rPr lang="en-US" dirty="0" smtClean="0"/>
              <a:t>It </a:t>
            </a:r>
            <a:r>
              <a:rPr lang="en-US" dirty="0">
                <a:solidFill>
                  <a:srgbClr val="FF0000"/>
                </a:solidFill>
              </a:rPr>
              <a:t>states</a:t>
            </a:r>
            <a:r>
              <a:rPr lang="en-US" dirty="0"/>
              <a:t> that the </a:t>
            </a:r>
            <a:r>
              <a:rPr lang="en-US" dirty="0">
                <a:solidFill>
                  <a:srgbClr val="FF0000"/>
                </a:solidFill>
              </a:rPr>
              <a:t>absorbance (A)</a:t>
            </a:r>
            <a:r>
              <a:rPr lang="en-US" dirty="0"/>
              <a:t> of a sample is directly proportional to its </a:t>
            </a:r>
            <a:r>
              <a:rPr lang="en-US" dirty="0">
                <a:solidFill>
                  <a:srgbClr val="FF0000"/>
                </a:solidFill>
              </a:rPr>
              <a:t>concentration (c)</a:t>
            </a:r>
            <a:r>
              <a:rPr lang="en-US" dirty="0"/>
              <a:t> and the </a:t>
            </a:r>
            <a:r>
              <a:rPr lang="en-US" dirty="0">
                <a:solidFill>
                  <a:srgbClr val="FF0000"/>
                </a:solidFill>
              </a:rPr>
              <a:t>path length (l)</a:t>
            </a:r>
            <a:r>
              <a:rPr lang="en-US" dirty="0"/>
              <a:t> of the sample cell: </a:t>
            </a:r>
            <a:endParaRPr lang="en-US" dirty="0" smtClean="0"/>
          </a:p>
          <a:p>
            <a:pPr marL="0" indent="0" algn="just" rtl="0">
              <a:buNone/>
            </a:pPr>
            <a:r>
              <a:rPr lang="en-US" dirty="0" smtClean="0"/>
              <a:t>A </a:t>
            </a:r>
            <a:r>
              <a:rPr lang="en-US" dirty="0"/>
              <a:t>= </a:t>
            </a:r>
            <a:r>
              <a:rPr lang="en-US" dirty="0" err="1" smtClean="0"/>
              <a:t>εcl</a:t>
            </a:r>
            <a:endParaRPr lang="en-US" dirty="0" smtClean="0"/>
          </a:p>
          <a:p>
            <a:pPr marL="0" indent="0" algn="just" rtl="0">
              <a:buNone/>
            </a:pPr>
            <a:r>
              <a:rPr lang="en-US" dirty="0" smtClean="0"/>
              <a:t>where </a:t>
            </a:r>
            <a:r>
              <a:rPr lang="en-US" dirty="0">
                <a:solidFill>
                  <a:srgbClr val="FF0000"/>
                </a:solidFill>
              </a:rPr>
              <a:t>ε is the molar absorptivity </a:t>
            </a:r>
            <a:r>
              <a:rPr lang="en-US" dirty="0"/>
              <a:t>(or molar extinction coefficient) at a specific wavelength.</a:t>
            </a:r>
          </a:p>
        </p:txBody>
      </p:sp>
      <p:sp>
        <p:nvSpPr>
          <p:cNvPr id="2" name="عنوان 1"/>
          <p:cNvSpPr>
            <a:spLocks noGrp="1"/>
          </p:cNvSpPr>
          <p:nvPr>
            <p:ph type="title"/>
          </p:nvPr>
        </p:nvSpPr>
        <p:spPr/>
        <p:txBody>
          <a:bodyPr/>
          <a:lstStyle/>
          <a:p>
            <a:r>
              <a:rPr lang="en-US" dirty="0"/>
              <a:t>Quantitative Analysis</a:t>
            </a:r>
          </a:p>
        </p:txBody>
      </p:sp>
    </p:spTree>
    <p:extLst>
      <p:ext uri="{BB962C8B-B14F-4D97-AF65-F5344CB8AC3E}">
        <p14:creationId xmlns:p14="http://schemas.microsoft.com/office/powerpoint/2010/main" val="249953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656"/>
            <a:ext cx="9135482" cy="6093296"/>
          </a:xfrm>
          <a:prstGeom prst="rect">
            <a:avLst/>
          </a:prstGeom>
        </p:spPr>
      </p:pic>
      <p:pic>
        <p:nvPicPr>
          <p:cNvPr id="4" name="عنصر نائب للمحتوى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28184" y="2852936"/>
            <a:ext cx="2592288" cy="1687784"/>
          </a:xfrm>
        </p:spPr>
      </p:pic>
      <p:sp>
        <p:nvSpPr>
          <p:cNvPr id="6" name="مربع نص 5"/>
          <p:cNvSpPr txBox="1"/>
          <p:nvPr/>
        </p:nvSpPr>
        <p:spPr>
          <a:xfrm>
            <a:off x="7236296" y="5949280"/>
            <a:ext cx="1899186"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80017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0">
              <a:buNone/>
            </a:pPr>
            <a:r>
              <a:rPr lang="en-US" dirty="0"/>
              <a:t>To </a:t>
            </a:r>
            <a:r>
              <a:rPr lang="en-US" dirty="0">
                <a:solidFill>
                  <a:srgbClr val="FF0000"/>
                </a:solidFill>
              </a:rPr>
              <a:t>perform quantitative analysis</a:t>
            </a:r>
            <a:r>
              <a:rPr lang="en-US" dirty="0"/>
              <a:t>, a </a:t>
            </a:r>
            <a:r>
              <a:rPr lang="en-US" dirty="0">
                <a:solidFill>
                  <a:schemeClr val="accent1"/>
                </a:solidFill>
              </a:rPr>
              <a:t>calibration curve</a:t>
            </a:r>
            <a:r>
              <a:rPr lang="en-US" dirty="0"/>
              <a:t> is often prepared. This involves measuring the </a:t>
            </a:r>
            <a:r>
              <a:rPr lang="en-US" dirty="0">
                <a:solidFill>
                  <a:srgbClr val="FF0000"/>
                </a:solidFill>
              </a:rPr>
              <a:t>absorbance of standard solutions with known concentrations </a:t>
            </a:r>
            <a:r>
              <a:rPr lang="en-US" dirty="0"/>
              <a:t>at a </a:t>
            </a:r>
            <a:r>
              <a:rPr lang="en-US" dirty="0">
                <a:solidFill>
                  <a:schemeClr val="tx2">
                    <a:lumMod val="60000"/>
                    <a:lumOff val="40000"/>
                  </a:schemeClr>
                </a:solidFill>
              </a:rPr>
              <a:t>specific wavelength</a:t>
            </a:r>
            <a:r>
              <a:rPr lang="en-US" dirty="0"/>
              <a:t>. The </a:t>
            </a:r>
            <a:r>
              <a:rPr lang="en-US" dirty="0">
                <a:solidFill>
                  <a:schemeClr val="tx2">
                    <a:lumMod val="60000"/>
                    <a:lumOff val="40000"/>
                  </a:schemeClr>
                </a:solidFill>
              </a:rPr>
              <a:t>relationship</a:t>
            </a:r>
            <a:r>
              <a:rPr lang="en-US" dirty="0"/>
              <a:t> between </a:t>
            </a:r>
            <a:r>
              <a:rPr lang="en-US" dirty="0">
                <a:solidFill>
                  <a:srgbClr val="FF0000"/>
                </a:solidFill>
              </a:rPr>
              <a:t>absorbance and concentration</a:t>
            </a:r>
            <a:r>
              <a:rPr lang="en-US" dirty="0"/>
              <a:t> is then </a:t>
            </a:r>
            <a:r>
              <a:rPr lang="en-US" dirty="0">
                <a:solidFill>
                  <a:srgbClr val="00B050"/>
                </a:solidFill>
              </a:rPr>
              <a:t>used to determine the concentration of an unknown sample</a:t>
            </a:r>
            <a:r>
              <a:rPr lang="en-US" dirty="0"/>
              <a:t>.</a:t>
            </a:r>
          </a:p>
        </p:txBody>
      </p:sp>
      <p:sp>
        <p:nvSpPr>
          <p:cNvPr id="2" name="عنوان 1"/>
          <p:cNvSpPr>
            <a:spLocks noGrp="1"/>
          </p:cNvSpPr>
          <p:nvPr>
            <p:ph type="title"/>
          </p:nvPr>
        </p:nvSpPr>
        <p:spPr/>
        <p:txBody>
          <a:bodyPr/>
          <a:lstStyle/>
          <a:p>
            <a:r>
              <a:rPr lang="en-US" dirty="0"/>
              <a:t>Calibration </a:t>
            </a:r>
            <a:r>
              <a:rPr lang="en-US" dirty="0" smtClean="0"/>
              <a:t>Curve</a:t>
            </a:r>
            <a:endParaRPr lang="en-US" dirty="0"/>
          </a:p>
        </p:txBody>
      </p:sp>
    </p:spTree>
    <p:extLst>
      <p:ext uri="{BB962C8B-B14F-4D97-AF65-F5344CB8AC3E}">
        <p14:creationId xmlns:p14="http://schemas.microsoft.com/office/powerpoint/2010/main" val="3748128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35843"/>
            <a:ext cx="9144000" cy="4786313"/>
          </a:xfrm>
          <a:prstGeom prst="rect">
            <a:avLst/>
          </a:prstGeom>
        </p:spPr>
      </p:pic>
    </p:spTree>
    <p:extLst>
      <p:ext uri="{BB962C8B-B14F-4D97-AF65-F5344CB8AC3E}">
        <p14:creationId xmlns:p14="http://schemas.microsoft.com/office/powerpoint/2010/main" val="193099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TotalTime>
  <Words>677</Words>
  <Application>Microsoft Office PowerPoint</Application>
  <PresentationFormat>عرض على الشاشة (3:4)‏</PresentationFormat>
  <Paragraphs>45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ملتقى</vt:lpstr>
      <vt:lpstr>Quantitative Analysis</vt:lpstr>
      <vt:lpstr>عرض تقديمي في PowerPoint</vt:lpstr>
      <vt:lpstr>Electromagnetic Spectrum</vt:lpstr>
      <vt:lpstr>ultraviolet (UV) , visible region </vt:lpstr>
      <vt:lpstr>عرض تقديمي في PowerPoint</vt:lpstr>
      <vt:lpstr>Quantitative Analysis</vt:lpstr>
      <vt:lpstr>عرض تقديمي في PowerPoint</vt:lpstr>
      <vt:lpstr>Calibration Curve</vt:lpstr>
      <vt:lpstr>عرض تقديمي في PowerPoint</vt:lpstr>
      <vt:lpstr>Determine the Molar Absorptivity</vt:lpstr>
      <vt:lpstr>عرض تقديمي في PowerPoint</vt:lpstr>
      <vt:lpstr>عرض تقديمي في PowerPoint</vt:lpstr>
      <vt:lpstr>Determine the concentration of an unknown sample</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muaed</dc:creator>
  <cp:lastModifiedBy>Maher</cp:lastModifiedBy>
  <cp:revision>15</cp:revision>
  <dcterms:created xsi:type="dcterms:W3CDTF">2023-12-08T00:57:45Z</dcterms:created>
  <dcterms:modified xsi:type="dcterms:W3CDTF">2023-12-08T04:04:47Z</dcterms:modified>
</cp:coreProperties>
</file>